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429D6B1-FDB9-4451-943D-313CB042FE1E}">
  <a:tblStyle styleId="{6429D6B1-FDB9-4451-943D-313CB042FE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81" d="100"/>
          <a:sy n="81" d="100"/>
        </p:scale>
        <p:origin x="86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c4b44c58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c4b44c58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fb30370a1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fb30370a1f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c4b44c58e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c4b44c58e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explicitly in KS3 languages national curriculum but pupils can take Latin GCSE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c4b44c58e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c4b44c58e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c4b44c58e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c4b44c58e1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fb30370a1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fb30370a1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fb30370a1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fb30370a1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fb30370a1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fb30370a1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c4b44c58e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c4b44c58e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Spanish wasn’t working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children moved to ks3 and either started again with Spanish or began a new language altogether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c4b44c58e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c4b44c58e1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guess the meaning of these words and what they link to? E.g. equus is a horse, equestrian etc…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0e49748131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0e49748131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guess the meaning of these words and what they link to? E.g. equus is a horse, equestrian etc…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042efaa8c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042efaa8c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guess the meaning of these words and what they link to? E.g. equus is a horse, equestrian etc…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0e4974813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0e4974813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guess the meaning of these words and what they link to? E.g. equus is a horse, equestrian etc…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0e4974813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0e4974813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guess the meaning of these words and what they link to? E.g. equus is a horse, equestrian etc…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0e4974813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0e4974813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you guess the meaning of these words and what they link to? E.g. equus is a horse, equestrian etc…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0e49748131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0e49748131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fb30370a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fb30370a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95959"/>
                </a:solidFill>
              </a:rPr>
              <a:t>46% of fee paying primary schools teach Latin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95959"/>
                </a:solidFill>
              </a:rPr>
              <a:t>3% of non-fee paying primary schools teach Latin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0e4974813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0e4974813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95959"/>
                </a:solidFill>
              </a:rPr>
              <a:t>46% of fee paying primary schools teach Latin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95959"/>
                </a:solidFill>
              </a:rPr>
              <a:t>3% of non-fee paying primary schools teach Latin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fb30370a1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fb30370a1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46% of fee paying primary schools teach Latin</a:t>
            </a: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3% of non-fee paying primary schools teach Latin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c4b44c58e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c4b44c58e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1fb30370a1f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1fb30370a1f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c4b44c58e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c4b44c58e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Once we made the decision, we contacted CfA, they provided training, textbooks, taster sessions, networking,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0e7c19a59a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0e7c19a59a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c4b44c58e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1c4b44c58e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fb552751d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fb552751d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0e7c19a59a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0e7c19a59a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0e7c19a59a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0e7c19a59a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0e7c19a59a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0e7c19a59a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0e7c19a59a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0e7c19a59a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0e7c19a5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20e7c19a5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0e7c19a59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g20e7c19a59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0e7c19a59a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g20e7c19a59a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0e7c19a59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20e7c19a59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0e7c19a59a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g20e7c19a59a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0e7c19a59a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g20e7c19a59a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0e7c19a59a_0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g20e7c19a59a_0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0e7c19a59a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g20e7c19a59a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0e7c19a59a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2" name="Google Shape;362;g20e7c19a59a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0e7c19a59a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9" name="Google Shape;369;g20e7c19a59a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0e7c19a59a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g20e7c19a59a_0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Teaching Latin and Making Linguists at Stanley Road</a:t>
            </a:r>
            <a:endParaRPr/>
          </a:p>
        </p:txBody>
      </p:sp>
      <p:pic>
        <p:nvPicPr>
          <p:cNvPr id="100" name="Google Shape;100;p25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752" y="2900600"/>
            <a:ext cx="1564500" cy="161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Latin and the National Curriculum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teach Latin?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Getting started with Classics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Planning the curriculum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Teaching the lessons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Latin and the National Curriculum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Latin in the National Curriculum</a:t>
            </a:r>
            <a:endParaRPr/>
          </a:p>
        </p:txBody>
      </p:sp>
      <p:sp>
        <p:nvSpPr>
          <p:cNvPr id="117" name="Google Shape;117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‘Teaching may be of any modern or </a:t>
            </a:r>
            <a:r>
              <a:rPr lang="en" b="1">
                <a:solidFill>
                  <a:schemeClr val="dk1"/>
                </a:solidFill>
              </a:rPr>
              <a:t>ancient foreign language </a:t>
            </a:r>
            <a:r>
              <a:rPr lang="en">
                <a:solidFill>
                  <a:schemeClr val="dk1"/>
                </a:solidFill>
              </a:rPr>
              <a:t>and should focus on enabling pupils to make substantial progress in one language.’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‘The focus of study in modern languages will be on practical communication. If an ancient language is chosen the focus will be to </a:t>
            </a:r>
            <a:r>
              <a:rPr lang="en" b="1">
                <a:solidFill>
                  <a:schemeClr val="dk1"/>
                </a:solidFill>
              </a:rPr>
              <a:t>provide a linguistic foundation for reading comprehension and an appreciation of classical civilisation</a:t>
            </a:r>
            <a:r>
              <a:rPr lang="en">
                <a:solidFill>
                  <a:schemeClr val="dk1"/>
                </a:solidFill>
              </a:rPr>
              <a:t>. Pupils studying ancient languages may take part in simple oral exchanges, while discussion of what they read will be conducted in English. </a:t>
            </a:r>
            <a:r>
              <a:rPr lang="en" b="1">
                <a:solidFill>
                  <a:schemeClr val="dk1"/>
                </a:solidFill>
              </a:rPr>
              <a:t>A linguistic foundation in ancient languages may support the study of modern languages at key stage 3</a:t>
            </a:r>
            <a:r>
              <a:rPr lang="en">
                <a:solidFill>
                  <a:schemeClr val="dk1"/>
                </a:solidFill>
              </a:rPr>
              <a:t>.’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Ancient Languages are taught differently</a:t>
            </a:r>
            <a:endParaRPr/>
          </a:p>
        </p:txBody>
      </p:sp>
      <p:sp>
        <p:nvSpPr>
          <p:cNvPr id="123" name="Google Shape;123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listen attentively to spoken language and show understanding by joining in and responding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explore the patterns and sounds of language through songs and rhymes and link the spelling, sound and meaning of words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engage in conversations; ask and answer questions; express opinions and respond to those of others; seek clarification and help*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speak in sentences, using familiar vocabulary, phrases and basic language structures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develop accurate pronunciation and intonation so that others understand when they are reading aloud or using familiar words and phrases*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present ideas and information orally to a range of audiences*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read carefully and show understanding of words, phrases and simple writing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appreciate stories, songs, poems and rhymes in the language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broaden their vocabulary and develop their ability to understand new words that are introduced into familiar written material, including through using a dictionary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write phrases from memory, and adapt these to create new sentences, to express ideas clearly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describe people, places, things and actions orally* and in writing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understand basic grammar appropriate to the language being studied, including (where relevant): feminine, masculine and neuter forms and the conjugation of high-frequency verbs; key features and patterns of the language; how to apply these, for instance, to build sentences; and how these differ from or are similar to English.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Ancient Languages are taught differently</a:t>
            </a:r>
            <a:endParaRPr/>
          </a:p>
        </p:txBody>
      </p:sp>
      <p:sp>
        <p:nvSpPr>
          <p:cNvPr id="129" name="Google Shape;129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8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listen attentively to spoken language and show understanding by joining in and responding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explore the patterns and sounds of language through songs and rhymes and link the spelling, sound and meaning of words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 strike="sngStrike">
                <a:solidFill>
                  <a:schemeClr val="dk1"/>
                </a:solidFill>
              </a:rPr>
              <a:t>engage in conversations; ask and answer questions; express opinions and respond to those of others; seek clarification and help*</a:t>
            </a:r>
            <a:endParaRPr sz="1554" strike="sngStrike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speak in sentences, using familiar vocabulary, phrases and basic language structures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 strike="sngStrike">
                <a:solidFill>
                  <a:schemeClr val="dk1"/>
                </a:solidFill>
              </a:rPr>
              <a:t>develop accurate pronunciation and intonation so that others understand when they are reading aloud or using familiar words and phrases*</a:t>
            </a:r>
            <a:endParaRPr sz="1554" strike="sngStrike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 strike="sngStrike">
                <a:solidFill>
                  <a:schemeClr val="dk1"/>
                </a:solidFill>
              </a:rPr>
              <a:t>present ideas and information orally to a range of audiences*</a:t>
            </a:r>
            <a:endParaRPr sz="1554" strike="sngStrike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read carefully and show understanding of words, phrases and simple writing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appreciate stories, songs, poems and rhymes in the language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broaden their vocabulary and develop their ability to understand new words that are introduced into familiar written material, including through using a dictionary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write phrases from memory, and adapt these to create new sentences, to express ideas clearly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describe people, places, things and actions </a:t>
            </a:r>
            <a:r>
              <a:rPr lang="en" sz="1554" strike="sngStrike">
                <a:solidFill>
                  <a:schemeClr val="dk1"/>
                </a:solidFill>
              </a:rPr>
              <a:t>orally*</a:t>
            </a:r>
            <a:r>
              <a:rPr lang="en" sz="1554">
                <a:solidFill>
                  <a:schemeClr val="dk1"/>
                </a:solidFill>
              </a:rPr>
              <a:t> and in writing</a:t>
            </a:r>
            <a:endParaRPr sz="1554">
              <a:solidFill>
                <a:schemeClr val="dk1"/>
              </a:solidFill>
            </a:endParaRPr>
          </a:p>
          <a:p>
            <a:pPr marL="457200" lvl="0" indent="-31251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54">
                <a:solidFill>
                  <a:schemeClr val="dk1"/>
                </a:solidFill>
              </a:rPr>
              <a:t>understand basic grammar appropriate to the language being studied, including (where relevant): feminine, masculine and neuter forms and the conjugation of high-frequency verbs; key features and patterns of the language; how to apply these, for instance, to build sentences; and how these differ from or are similar to English.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teach Latin?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1" name="Google Shape;14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38100"/>
            <a:ext cx="6377300" cy="371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475" y="3257550"/>
            <a:ext cx="5071524" cy="18097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9" name="Google Shape;14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" y="38100"/>
            <a:ext cx="6377300" cy="371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475" y="3257550"/>
            <a:ext cx="5071524" cy="18097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1" name="Google Shape;151;p3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2425" y="0"/>
            <a:ext cx="38591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Latin? What is the substantive content?</a:t>
            </a:r>
            <a:endParaRPr/>
          </a:p>
        </p:txBody>
      </p:sp>
      <p:sp>
        <p:nvSpPr>
          <p:cNvPr id="157" name="Google Shape;157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Developing knowledge of how English language evolved over time (and other languages)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Developing knowledge of grammar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Developing knowledge of vocabulary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Developing knowledge of ancient civilisation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Developing knowledge of Latin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We also think it prepares children to learn a range of languages in KS3, in particular, the two most popular languages, French and Spanish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Etymology - Using Latin to understand English</a:t>
            </a:r>
            <a:endParaRPr/>
          </a:p>
        </p:txBody>
      </p:sp>
      <p:graphicFrame>
        <p:nvGraphicFramePr>
          <p:cNvPr id="163" name="Google Shape;163;p35"/>
          <p:cNvGraphicFramePr/>
          <p:nvPr/>
        </p:nvGraphicFramePr>
        <p:xfrm>
          <a:off x="864575" y="124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{6429D6B1-FDB9-4451-943D-313CB042FE1E}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Latin word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Meaning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Use in English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laboro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scribo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sonus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donum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Etymology - Using Latin to understand English</a:t>
            </a:r>
            <a:endParaRPr/>
          </a:p>
        </p:txBody>
      </p:sp>
      <p:graphicFrame>
        <p:nvGraphicFramePr>
          <p:cNvPr id="169" name="Google Shape;169;p36"/>
          <p:cNvGraphicFramePr/>
          <p:nvPr/>
        </p:nvGraphicFramePr>
        <p:xfrm>
          <a:off x="864575" y="1245575"/>
          <a:ext cx="7239000" cy="2282042"/>
        </p:xfrm>
        <a:graphic>
          <a:graphicData uri="http://schemas.openxmlformats.org/drawingml/2006/table">
            <a:tbl>
              <a:tblPr>
                <a:noFill/>
                <a:tableStyleId>{6429D6B1-FDB9-4451-943D-313CB042FE1E}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Latin word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Meaning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Use in English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laboro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scribo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sonus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donum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Etymology - Using Latin to develop vocabulary</a:t>
            </a:r>
            <a:endParaRPr/>
          </a:p>
        </p:txBody>
      </p:sp>
      <p:graphicFrame>
        <p:nvGraphicFramePr>
          <p:cNvPr id="175" name="Google Shape;175;p37"/>
          <p:cNvGraphicFramePr/>
          <p:nvPr/>
        </p:nvGraphicFramePr>
        <p:xfrm>
          <a:off x="864575" y="124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{6429D6B1-FDB9-4451-943D-313CB042FE1E}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Latin word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Meaning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Use in English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laboro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to work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labour, laborious, laboratory, elaborate, collaborate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scribo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sonus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donum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Etymology - Using Latin to develop vocabulary</a:t>
            </a:r>
            <a:endParaRPr/>
          </a:p>
        </p:txBody>
      </p:sp>
      <p:graphicFrame>
        <p:nvGraphicFramePr>
          <p:cNvPr id="181" name="Google Shape;181;p38"/>
          <p:cNvGraphicFramePr/>
          <p:nvPr/>
        </p:nvGraphicFramePr>
        <p:xfrm>
          <a:off x="864575" y="124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{6429D6B1-FDB9-4451-943D-313CB042FE1E}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Latin word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Meaning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Use in English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laboro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to work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labour, laborious, laboratory, elaborate, collaborate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scribo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to write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scribe, describe, inscribe, scribble, script, nondescript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sonus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donum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Etymology - Using Latin to develop vocabulary</a:t>
            </a:r>
            <a:endParaRPr/>
          </a:p>
        </p:txBody>
      </p:sp>
      <p:graphicFrame>
        <p:nvGraphicFramePr>
          <p:cNvPr id="187" name="Google Shape;187;p39"/>
          <p:cNvGraphicFramePr/>
          <p:nvPr/>
        </p:nvGraphicFramePr>
        <p:xfrm>
          <a:off x="864575" y="124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{6429D6B1-FDB9-4451-943D-313CB042FE1E}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Latin word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Meaning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Use in English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laboro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to work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labour, laborious, laboratory, elaborate, collaborate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scribo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to write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scribe, describe, inscribe, scribble, script, nondescript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sonus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noise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sound, sonorous, sonic, sonnet, song, sonata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donum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sz="900"/>
                    </a:p>
                  </a:txBody>
                  <a:tcPr marL="91425" marR="91425" marT="91425" marB="91425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Etymology - Using Latin to develop vocabulary</a:t>
            </a:r>
            <a:endParaRPr/>
          </a:p>
        </p:txBody>
      </p:sp>
      <p:graphicFrame>
        <p:nvGraphicFramePr>
          <p:cNvPr id="193" name="Google Shape;193;p40"/>
          <p:cNvGraphicFramePr/>
          <p:nvPr/>
        </p:nvGraphicFramePr>
        <p:xfrm>
          <a:off x="864575" y="124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{6429D6B1-FDB9-4451-943D-313CB042FE1E}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Latin word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Meaning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Use in English</a:t>
                      </a:r>
                      <a:endParaRPr b="1"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laboro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to work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labour, laborious, laboratory, elaborate, collaborate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scribo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to write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scribe, describe, inscribe, scribble, script, nondescript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sonus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noise 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sound, sonorous, sonic, sonnet, song, sonata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donum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</a:rPr>
                        <a:t>gift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300">
                          <a:solidFill>
                            <a:schemeClr val="dk2"/>
                          </a:solidFill>
                        </a:rPr>
                        <a:t>donate, donation, donor</a:t>
                      </a:r>
                      <a:endParaRPr sz="9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Latin only for the elite?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5" name="Google Shape;205;p4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575" y="0"/>
            <a:ext cx="7606851" cy="139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2" name="Google Shape;212;p4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563" y="0"/>
            <a:ext cx="760687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19" name="Google Shape;219;p4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563" y="0"/>
            <a:ext cx="760687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4"/>
          <p:cNvSpPr txBox="1"/>
          <p:nvPr/>
        </p:nvSpPr>
        <p:spPr>
          <a:xfrm>
            <a:off x="1476375" y="2752725"/>
            <a:ext cx="6899100" cy="4002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1433" y="0"/>
            <a:ext cx="556113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Started with Classics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started</a:t>
            </a:r>
            <a:endParaRPr/>
          </a:p>
        </p:txBody>
      </p:sp>
      <p:pic>
        <p:nvPicPr>
          <p:cNvPr id="236" name="Google Shape;23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0150" y="1434150"/>
            <a:ext cx="5803701" cy="255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7"/>
          <p:cNvSpPr txBox="1"/>
          <p:nvPr/>
        </p:nvSpPr>
        <p:spPr>
          <a:xfrm>
            <a:off x="3657600" y="4743300"/>
            <a:ext cx="867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https://classicsforall.org.uk/my-school-wants-classics/apply-support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Planning the Curriculum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9"/>
          <p:cNvSpPr txBox="1">
            <a:spLocks noGrp="1"/>
          </p:cNvSpPr>
          <p:nvPr>
            <p:ph type="title"/>
          </p:nvPr>
        </p:nvSpPr>
        <p:spPr>
          <a:xfrm>
            <a:off x="263575" y="300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do we teach Latin?</a:t>
            </a:r>
            <a:endParaRPr/>
          </a:p>
        </p:txBody>
      </p:sp>
      <p:sp>
        <p:nvSpPr>
          <p:cNvPr id="248" name="Google Shape;248;p49"/>
          <p:cNvSpPr txBox="1">
            <a:spLocks noGrp="1"/>
          </p:cNvSpPr>
          <p:nvPr>
            <p:ph type="body" idx="1"/>
          </p:nvPr>
        </p:nvSpPr>
        <p:spPr>
          <a:xfrm>
            <a:off x="357900" y="873325"/>
            <a:ext cx="8520600" cy="10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/>
              <a:t>Years 5 &amp; 6: 1 hour per week</a:t>
            </a:r>
            <a:endParaRPr sz="1900" i="1"/>
          </a:p>
        </p:txBody>
      </p:sp>
      <p:sp>
        <p:nvSpPr>
          <p:cNvPr id="249" name="Google Shape;249;p49"/>
          <p:cNvSpPr txBox="1"/>
          <p:nvPr/>
        </p:nvSpPr>
        <p:spPr>
          <a:xfrm>
            <a:off x="357900" y="1421850"/>
            <a:ext cx="5700000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Grammar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Swimming/music 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Focus on reading</a:t>
            </a:r>
            <a:endParaRPr/>
          </a:p>
        </p:txBody>
      </p:sp>
      <p:sp>
        <p:nvSpPr>
          <p:cNvPr id="250" name="Google Shape;250;p49"/>
          <p:cNvSpPr txBox="1"/>
          <p:nvPr/>
        </p:nvSpPr>
        <p:spPr>
          <a:xfrm>
            <a:off x="406175" y="3503600"/>
            <a:ext cx="6800100" cy="14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Review ‘Romans’ from Y3 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Etymology in spellings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Etymology in other curriculum areas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Myths and stories  </a:t>
            </a:r>
            <a:endParaRPr sz="1900" i="1">
              <a:solidFill>
                <a:schemeClr val="dk2"/>
              </a:solidFill>
            </a:endParaRPr>
          </a:p>
        </p:txBody>
      </p:sp>
      <p:sp>
        <p:nvSpPr>
          <p:cNvPr id="251" name="Google Shape;251;p49"/>
          <p:cNvSpPr txBox="1"/>
          <p:nvPr/>
        </p:nvSpPr>
        <p:spPr>
          <a:xfrm>
            <a:off x="311700" y="2826125"/>
            <a:ext cx="8613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</a:rPr>
              <a:t>How does Latin link to our wider curriculum?</a:t>
            </a:r>
            <a:endParaRPr sz="25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0"/>
          <p:cNvSpPr txBox="1">
            <a:spLocks noGrp="1"/>
          </p:cNvSpPr>
          <p:nvPr>
            <p:ph type="title"/>
          </p:nvPr>
        </p:nvSpPr>
        <p:spPr>
          <a:xfrm>
            <a:off x="244525" y="233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resources do we use?</a:t>
            </a:r>
            <a:endParaRPr/>
          </a:p>
        </p:txBody>
      </p:sp>
      <p:pic>
        <p:nvPicPr>
          <p:cNvPr id="257" name="Google Shape;25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325" y="1481013"/>
            <a:ext cx="4097025" cy="279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9050" y="1632650"/>
            <a:ext cx="1828800" cy="24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1"/>
          <p:cNvSpPr txBox="1">
            <a:spLocks noGrp="1"/>
          </p:cNvSpPr>
          <p:nvPr>
            <p:ph type="title"/>
          </p:nvPr>
        </p:nvSpPr>
        <p:spPr>
          <a:xfrm>
            <a:off x="244525" y="2339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resources do we use?</a:t>
            </a:r>
            <a:endParaRPr/>
          </a:p>
        </p:txBody>
      </p:sp>
      <p:pic>
        <p:nvPicPr>
          <p:cNvPr id="264" name="Google Shape;26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325" y="1914173"/>
            <a:ext cx="3307350" cy="225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51"/>
          <p:cNvSpPr txBox="1"/>
          <p:nvPr/>
        </p:nvSpPr>
        <p:spPr>
          <a:xfrm>
            <a:off x="4049850" y="1637550"/>
            <a:ext cx="4865400" cy="24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12 chapters in the book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1 chapter per half term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6 lessons per chapter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Story and characters continue throughout the book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Grammar and vocabulary are repeated throughout</a:t>
            </a:r>
            <a:endParaRPr sz="1900" i="1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2"/>
          <p:cNvSpPr txBox="1">
            <a:spLocks noGrp="1"/>
          </p:cNvSpPr>
          <p:nvPr>
            <p:ph type="title"/>
          </p:nvPr>
        </p:nvSpPr>
        <p:spPr>
          <a:xfrm>
            <a:off x="71275" y="108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Minimus underpins our curriculum</a:t>
            </a:r>
            <a:endParaRPr/>
          </a:p>
        </p:txBody>
      </p:sp>
      <p:pic>
        <p:nvPicPr>
          <p:cNvPr id="271" name="Google Shape;27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400" y="637550"/>
            <a:ext cx="6952974" cy="450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3"/>
          <p:cNvSpPr txBox="1">
            <a:spLocks noGrp="1"/>
          </p:cNvSpPr>
          <p:nvPr>
            <p:ph type="title"/>
          </p:nvPr>
        </p:nvSpPr>
        <p:spPr>
          <a:xfrm>
            <a:off x="71275" y="1088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Minimus underpins our curriculum</a:t>
            </a:r>
            <a:endParaRPr/>
          </a:p>
        </p:txBody>
      </p:sp>
      <p:pic>
        <p:nvPicPr>
          <p:cNvPr id="277" name="Google Shape;27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33900"/>
            <a:ext cx="8714431" cy="415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4"/>
          <p:cNvSpPr txBox="1">
            <a:spLocks noGrp="1"/>
          </p:cNvSpPr>
          <p:nvPr>
            <p:ph type="title"/>
          </p:nvPr>
        </p:nvSpPr>
        <p:spPr>
          <a:xfrm>
            <a:off x="311700" y="1534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Teaching the Lessons</a:t>
            </a:r>
            <a:endParaRPr/>
          </a:p>
        </p:txBody>
      </p:sp>
      <p:pic>
        <p:nvPicPr>
          <p:cNvPr id="283" name="Google Shape;283;p5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0773" y="3565450"/>
            <a:ext cx="1238764" cy="1160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5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76838" y="3779875"/>
            <a:ext cx="2330525" cy="509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5" name="Google Shape;285;p54"/>
          <p:cNvCxnSpPr>
            <a:endCxn id="283" idx="1"/>
          </p:cNvCxnSpPr>
          <p:nvPr/>
        </p:nvCxnSpPr>
        <p:spPr>
          <a:xfrm>
            <a:off x="4407473" y="4015281"/>
            <a:ext cx="1503300" cy="130500"/>
          </a:xfrm>
          <a:prstGeom prst="straightConnector1">
            <a:avLst/>
          </a:prstGeom>
          <a:noFill/>
          <a:ln w="38100" cap="flat" cmpd="sng">
            <a:solidFill>
              <a:srgbClr val="99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86" name="Google Shape;286;p54"/>
          <p:cNvSpPr txBox="1"/>
          <p:nvPr/>
        </p:nvSpPr>
        <p:spPr>
          <a:xfrm>
            <a:off x="1994463" y="4289025"/>
            <a:ext cx="123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34F5C"/>
                </a:solidFill>
              </a:rPr>
              <a:t>small</a:t>
            </a:r>
            <a:endParaRPr b="1">
              <a:solidFill>
                <a:srgbClr val="134F5C"/>
              </a:solidFill>
            </a:endParaRPr>
          </a:p>
        </p:txBody>
      </p:sp>
      <p:sp>
        <p:nvSpPr>
          <p:cNvPr id="287" name="Google Shape;287;p54"/>
          <p:cNvSpPr txBox="1"/>
          <p:nvPr/>
        </p:nvSpPr>
        <p:spPr>
          <a:xfrm>
            <a:off x="3318113" y="4289025"/>
            <a:ext cx="101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741B47"/>
                </a:solidFill>
              </a:rPr>
              <a:t>mouse</a:t>
            </a:r>
            <a:endParaRPr b="1">
              <a:solidFill>
                <a:srgbClr val="741B47"/>
              </a:solidFill>
            </a:endParaRPr>
          </a:p>
        </p:txBody>
      </p:sp>
      <p:cxnSp>
        <p:nvCxnSpPr>
          <p:cNvPr id="288" name="Google Shape;288;p54"/>
          <p:cNvCxnSpPr/>
          <p:nvPr/>
        </p:nvCxnSpPr>
        <p:spPr>
          <a:xfrm>
            <a:off x="2126163" y="4289025"/>
            <a:ext cx="1107000" cy="0"/>
          </a:xfrm>
          <a:prstGeom prst="straightConnector1">
            <a:avLst/>
          </a:prstGeom>
          <a:noFill/>
          <a:ln w="38100" cap="flat" cmpd="sng">
            <a:solidFill>
              <a:srgbClr val="134F5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54"/>
          <p:cNvCxnSpPr/>
          <p:nvPr/>
        </p:nvCxnSpPr>
        <p:spPr>
          <a:xfrm>
            <a:off x="3351563" y="4289025"/>
            <a:ext cx="945300" cy="0"/>
          </a:xfrm>
          <a:prstGeom prst="straightConnector1">
            <a:avLst/>
          </a:prstGeom>
          <a:noFill/>
          <a:ln w="38100" cap="flat" cmpd="sng">
            <a:solidFill>
              <a:srgbClr val="741B47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5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0"/>
            <a:ext cx="4572000" cy="513958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55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44061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rgbClr val="FFFFFF"/>
                </a:solidFill>
              </a:rPr>
              <a:t>Minimus: The Story</a:t>
            </a:r>
            <a:endParaRPr sz="2900" b="1">
              <a:solidFill>
                <a:srgbClr val="FFFFFF"/>
              </a:solidFill>
            </a:endParaRPr>
          </a:p>
        </p:txBody>
      </p:sp>
      <p:pic>
        <p:nvPicPr>
          <p:cNvPr id="296" name="Google Shape;296;p5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988" y="1462898"/>
            <a:ext cx="3939425" cy="272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6"/>
          <p:cNvSpPr txBox="1">
            <a:spLocks noGrp="1"/>
          </p:cNvSpPr>
          <p:nvPr>
            <p:ph type="title"/>
          </p:nvPr>
        </p:nvSpPr>
        <p:spPr>
          <a:xfrm>
            <a:off x="74175" y="101675"/>
            <a:ext cx="89184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rgbClr val="FFFFFF"/>
                </a:solidFill>
              </a:rPr>
              <a:t>Minimus: The Family</a:t>
            </a:r>
            <a:endParaRPr sz="2900" b="1">
              <a:solidFill>
                <a:srgbClr val="FFFFFF"/>
              </a:solidFill>
            </a:endParaRPr>
          </a:p>
        </p:txBody>
      </p:sp>
      <p:sp>
        <p:nvSpPr>
          <p:cNvPr id="302" name="Google Shape;302;p56"/>
          <p:cNvSpPr txBox="1"/>
          <p:nvPr/>
        </p:nvSpPr>
        <p:spPr>
          <a:xfrm>
            <a:off x="367650" y="2304475"/>
            <a:ext cx="10827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Minimus 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56"/>
          <p:cNvSpPr txBox="1"/>
          <p:nvPr/>
        </p:nvSpPr>
        <p:spPr>
          <a:xfrm>
            <a:off x="2010913" y="2304475"/>
            <a:ext cx="10827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Lepidina 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56"/>
          <p:cNvSpPr txBox="1"/>
          <p:nvPr/>
        </p:nvSpPr>
        <p:spPr>
          <a:xfrm>
            <a:off x="3818250" y="2304475"/>
            <a:ext cx="10827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Flavius 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56"/>
          <p:cNvSpPr txBox="1"/>
          <p:nvPr/>
        </p:nvSpPr>
        <p:spPr>
          <a:xfrm>
            <a:off x="5511463" y="2304475"/>
            <a:ext cx="10827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Flavia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56"/>
          <p:cNvSpPr txBox="1"/>
          <p:nvPr/>
        </p:nvSpPr>
        <p:spPr>
          <a:xfrm>
            <a:off x="7394525" y="2304475"/>
            <a:ext cx="10827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Iulius 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56"/>
          <p:cNvSpPr txBox="1"/>
          <p:nvPr/>
        </p:nvSpPr>
        <p:spPr>
          <a:xfrm>
            <a:off x="1150350" y="4475050"/>
            <a:ext cx="10827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Rufus 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56"/>
          <p:cNvSpPr txBox="1"/>
          <p:nvPr/>
        </p:nvSpPr>
        <p:spPr>
          <a:xfrm>
            <a:off x="4654475" y="4475050"/>
            <a:ext cx="12504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Corinthus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56"/>
          <p:cNvSpPr txBox="1"/>
          <p:nvPr/>
        </p:nvSpPr>
        <p:spPr>
          <a:xfrm>
            <a:off x="6707388" y="4475038"/>
            <a:ext cx="10827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Vibrissa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56"/>
          <p:cNvSpPr txBox="1"/>
          <p:nvPr/>
        </p:nvSpPr>
        <p:spPr>
          <a:xfrm>
            <a:off x="2818550" y="4475050"/>
            <a:ext cx="1250400" cy="433500"/>
          </a:xfrm>
          <a:prstGeom prst="rect">
            <a:avLst/>
          </a:prstGeom>
          <a:solidFill>
            <a:srgbClr val="202664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Candidus </a:t>
            </a: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488" y="932213"/>
            <a:ext cx="1355025" cy="126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6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5899" y="1074463"/>
            <a:ext cx="1394396" cy="114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56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4513" y="3235650"/>
            <a:ext cx="1143525" cy="114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56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9496" y="3183509"/>
            <a:ext cx="1160361" cy="114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6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2173" y="1019888"/>
            <a:ext cx="1027391" cy="11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56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8250" y="1055300"/>
            <a:ext cx="1082700" cy="1181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6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0088" y="1003663"/>
            <a:ext cx="945475" cy="12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56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9250" y="3287825"/>
            <a:ext cx="1193800" cy="103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6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1300" y="3197075"/>
            <a:ext cx="1355000" cy="11163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7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9016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chemeClr val="lt1"/>
                </a:solidFill>
              </a:rPr>
              <a:t>Minimus: Learning the Language</a:t>
            </a:r>
            <a:endParaRPr sz="2900" b="1">
              <a:solidFill>
                <a:schemeClr val="lt1"/>
              </a:solidFill>
            </a:endParaRPr>
          </a:p>
        </p:txBody>
      </p:sp>
      <p:pic>
        <p:nvPicPr>
          <p:cNvPr id="325" name="Google Shape;325;p5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46150" y="1097200"/>
            <a:ext cx="5397852" cy="3319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92400"/>
            <a:ext cx="3786526" cy="429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8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8827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rgbClr val="FFFFFF"/>
                </a:solidFill>
              </a:rPr>
              <a:t>Minimus: Knowledge Organiser</a:t>
            </a:r>
            <a:endParaRPr sz="2900" b="1">
              <a:solidFill>
                <a:srgbClr val="FFFFFF"/>
              </a:solidFill>
            </a:endParaRPr>
          </a:p>
        </p:txBody>
      </p:sp>
      <p:pic>
        <p:nvPicPr>
          <p:cNvPr id="332" name="Google Shape;332;p5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726" y="796775"/>
            <a:ext cx="5736850" cy="4290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9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8956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chemeClr val="lt1"/>
                </a:solidFill>
              </a:rPr>
              <a:t>Minimus: Grammar</a:t>
            </a:r>
            <a:endParaRPr sz="2900" b="1">
              <a:solidFill>
                <a:schemeClr val="lt1"/>
              </a:solidFill>
            </a:endParaRPr>
          </a:p>
        </p:txBody>
      </p:sp>
      <p:pic>
        <p:nvPicPr>
          <p:cNvPr id="338" name="Google Shape;338;p5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50" y="732661"/>
            <a:ext cx="8986749" cy="43403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0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8956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chemeClr val="lt1"/>
                </a:solidFill>
              </a:rPr>
              <a:t>Minimus: Classical Civilisation</a:t>
            </a:r>
            <a:endParaRPr sz="2900" b="1">
              <a:solidFill>
                <a:schemeClr val="lt1"/>
              </a:solidFill>
            </a:endParaRPr>
          </a:p>
        </p:txBody>
      </p:sp>
      <p:pic>
        <p:nvPicPr>
          <p:cNvPr id="344" name="Google Shape;344;p6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5513" y="774875"/>
            <a:ext cx="5226524" cy="4368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1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8956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chemeClr val="lt1"/>
                </a:solidFill>
              </a:rPr>
              <a:t>Minimus: Myths</a:t>
            </a:r>
            <a:endParaRPr sz="2900" b="1">
              <a:solidFill>
                <a:schemeClr val="lt1"/>
              </a:solidFill>
            </a:endParaRPr>
          </a:p>
        </p:txBody>
      </p:sp>
      <p:pic>
        <p:nvPicPr>
          <p:cNvPr id="350" name="Google Shape;350;p6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75" y="773250"/>
            <a:ext cx="6157498" cy="42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61"/>
          <p:cNvSpPr txBox="1"/>
          <p:nvPr/>
        </p:nvSpPr>
        <p:spPr>
          <a:xfrm>
            <a:off x="6394075" y="1223800"/>
            <a:ext cx="2697900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Greek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Roman</a:t>
            </a:r>
            <a:endParaRPr sz="1900" i="1">
              <a:solidFill>
                <a:schemeClr val="dk2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</a:pPr>
            <a:r>
              <a:rPr lang="en" sz="1900" i="1">
                <a:solidFill>
                  <a:schemeClr val="dk2"/>
                </a:solidFill>
              </a:rPr>
              <a:t>Briton</a:t>
            </a:r>
            <a:endParaRPr sz="1900" i="1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2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8392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chemeClr val="lt1"/>
                </a:solidFill>
              </a:rPr>
              <a:t>Minimus: Disciplinary Knowledge</a:t>
            </a:r>
            <a:endParaRPr sz="2900" b="1">
              <a:solidFill>
                <a:schemeClr val="lt1"/>
              </a:solidFill>
            </a:endParaRPr>
          </a:p>
        </p:txBody>
      </p:sp>
      <p:pic>
        <p:nvPicPr>
          <p:cNvPr id="357" name="Google Shape;357;p6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808850"/>
            <a:ext cx="5568574" cy="488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6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5250" y="1096500"/>
            <a:ext cx="4328752" cy="247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6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19850"/>
            <a:ext cx="4873849" cy="24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3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8956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chemeClr val="lt1"/>
                </a:solidFill>
              </a:rPr>
              <a:t>Minimus: Teacher Resource Book</a:t>
            </a:r>
            <a:endParaRPr sz="2900" b="1">
              <a:solidFill>
                <a:schemeClr val="lt1"/>
              </a:solidFill>
            </a:endParaRPr>
          </a:p>
        </p:txBody>
      </p:sp>
      <p:pic>
        <p:nvPicPr>
          <p:cNvPr id="365" name="Google Shape;365;p6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625" y="837550"/>
            <a:ext cx="4749601" cy="28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2100" y="2223850"/>
            <a:ext cx="7091901" cy="287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4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8956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chemeClr val="lt1"/>
                </a:solidFill>
              </a:rPr>
              <a:t>Minimus: Assessment</a:t>
            </a:r>
            <a:endParaRPr sz="2900" b="1">
              <a:solidFill>
                <a:schemeClr val="lt1"/>
              </a:solidFill>
            </a:endParaRPr>
          </a:p>
        </p:txBody>
      </p:sp>
      <p:pic>
        <p:nvPicPr>
          <p:cNvPr id="372" name="Google Shape;37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625" y="846550"/>
            <a:ext cx="4408576" cy="414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3113" y="885050"/>
            <a:ext cx="4388487" cy="410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5"/>
          <p:cNvSpPr txBox="1">
            <a:spLocks noGrp="1"/>
          </p:cNvSpPr>
          <p:nvPr>
            <p:ph type="title"/>
          </p:nvPr>
        </p:nvSpPr>
        <p:spPr>
          <a:xfrm>
            <a:off x="109625" y="95150"/>
            <a:ext cx="8895600" cy="637500"/>
          </a:xfrm>
          <a:prstGeom prst="rect">
            <a:avLst/>
          </a:prstGeom>
          <a:solidFill>
            <a:srgbClr val="202664">
              <a:alpha val="9373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900" b="1">
                <a:solidFill>
                  <a:schemeClr val="lt1"/>
                </a:solidFill>
              </a:rPr>
              <a:t>Minimus: Assessment</a:t>
            </a:r>
            <a:endParaRPr sz="2900" b="1">
              <a:solidFill>
                <a:schemeClr val="lt1"/>
              </a:solidFill>
            </a:endParaRPr>
          </a:p>
        </p:txBody>
      </p:sp>
      <p:pic>
        <p:nvPicPr>
          <p:cNvPr id="379" name="Google Shape;37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5100" y="1162050"/>
            <a:ext cx="6715125" cy="33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1362</Words>
  <Application>Microsoft Office PowerPoint</Application>
  <PresentationFormat>On-screen Show (16:9)</PresentationFormat>
  <Paragraphs>182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Simple Light</vt:lpstr>
      <vt:lpstr>Simple Light</vt:lpstr>
      <vt:lpstr>Teaching Latin and Making Linguists at Stanley Road</vt:lpstr>
      <vt:lpstr>Agenda</vt:lpstr>
      <vt:lpstr>Latin and the National Curriculum</vt:lpstr>
      <vt:lpstr>Latin in the National Curriculum</vt:lpstr>
      <vt:lpstr>Ancient Languages are taught differently</vt:lpstr>
      <vt:lpstr>Ancient Languages are taught differently</vt:lpstr>
      <vt:lpstr>Why teach Latin?</vt:lpstr>
      <vt:lpstr>PowerPoint Presentation</vt:lpstr>
      <vt:lpstr>PowerPoint Presentation</vt:lpstr>
      <vt:lpstr>Why Latin? What is the substantive content?</vt:lpstr>
      <vt:lpstr>Etymology - Using Latin to understand English</vt:lpstr>
      <vt:lpstr>Etymology - Using Latin to understand English</vt:lpstr>
      <vt:lpstr>Etymology - Using Latin to develop vocabulary</vt:lpstr>
      <vt:lpstr>Etymology - Using Latin to develop vocabulary</vt:lpstr>
      <vt:lpstr>Etymology - Using Latin to develop vocabulary</vt:lpstr>
      <vt:lpstr>Etymology - Using Latin to develop vocabulary</vt:lpstr>
      <vt:lpstr>Is Latin only for the elite?</vt:lpstr>
      <vt:lpstr>PowerPoint Presentation</vt:lpstr>
      <vt:lpstr>PowerPoint Presentation</vt:lpstr>
      <vt:lpstr>PowerPoint Presentation</vt:lpstr>
      <vt:lpstr>PowerPoint Presentation</vt:lpstr>
      <vt:lpstr>Getting Started with Classics</vt:lpstr>
      <vt:lpstr>Getting started</vt:lpstr>
      <vt:lpstr>Planning the Curriculum</vt:lpstr>
      <vt:lpstr>When do we teach Latin?</vt:lpstr>
      <vt:lpstr>What resources do we use?</vt:lpstr>
      <vt:lpstr>What resources do we use?</vt:lpstr>
      <vt:lpstr>Minimus underpins our curriculum</vt:lpstr>
      <vt:lpstr>Minimus underpins our curriculum</vt:lpstr>
      <vt:lpstr>Teaching the Lessons</vt:lpstr>
      <vt:lpstr>Minimus: The Story</vt:lpstr>
      <vt:lpstr>Minimus: The Family</vt:lpstr>
      <vt:lpstr>Minimus: Learning the Language</vt:lpstr>
      <vt:lpstr>Minimus: Knowledge Organiser</vt:lpstr>
      <vt:lpstr>Minimus: Grammar</vt:lpstr>
      <vt:lpstr>Minimus: Classical Civilisation</vt:lpstr>
      <vt:lpstr>Minimus: Myths</vt:lpstr>
      <vt:lpstr>Minimus: Disciplinary Knowledge</vt:lpstr>
      <vt:lpstr>Minimus: Teacher Resource Book</vt:lpstr>
      <vt:lpstr>Minimus: Assessment</vt:lpstr>
      <vt:lpstr>Minimus: Assessment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Latin and Making Linguists at Stanley Road</dc:title>
  <dc:creator>Karen Pitman</dc:creator>
  <cp:lastModifiedBy>Karen Pitman</cp:lastModifiedBy>
  <cp:revision>2</cp:revision>
  <dcterms:modified xsi:type="dcterms:W3CDTF">2023-02-22T10:32:44Z</dcterms:modified>
</cp:coreProperties>
</file>